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0.6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</p:sldIdLst>
  <p:sldSz cx="10287000" cy="6858000" type="35mm"/>
  <p:notesSz cx="6858000" cy="9144000"/>
  <p:custDataLst>
    <p:tags r:id="rId7"/>
  </p:custDataLst>
  <p:defaultTextStyle>
    <a:defPPr>
      <a:defRPr lang="es-ES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image" Target="../media/image2.wmf" /><Relationship Id="rId3" Type="http://schemas.openxmlformats.org/officeDocument/2006/relationships/image" Target="../media/image3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>
            <a:noAutofit/>
          </a:bodyPr>
          <a:lstStyle>
            <a:lvl1pPr marL="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lvl="0"/>
            <a:r>
              <a:t>Haga clic para editar el estilo del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2051" name=""/>
          <p:cNvSpPr>
            <a:spLocks noRot="1" noTextEdit="1"/>
          </p:cNvSpPr>
          <p:nvPr>
            <p:ph type="sldImg" idx="2"/>
          </p:nvPr>
        </p:nvSpPr>
        <p:spPr>
          <a:xfrm>
            <a:off x="858838" y="687388"/>
            <a:ext cx="51403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hf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7170" name=""/>
          <p:cNvSpPr>
            <a:spLocks noTextEdit="1"/>
          </p:cNvSpPr>
          <p:nvPr>
            <p:ph type="sldImg" idx="2"/>
          </p:nvPr>
        </p:nvSpPr>
        <p:spPr>
          <a:xfrm>
            <a:off x="858838" y="687388"/>
            <a:ext cx="5140325" cy="3425825"/>
          </a:xfrm>
          <a:noFill/>
          <a:ln w="12700">
            <a:miter lim="800000"/>
          </a:ln>
        </p:spPr>
      </p:sp>
      <p:sp>
        <p:nvSpPr>
          <p:cNvPr id="7171" name=""/>
          <p:cNvSpPr/>
          <p:nvPr>
            <p:ph type="body" idx="3"/>
          </p:nvPr>
        </p:nvSpPr>
        <p:spPr>
          <a:xfrm>
            <a:off x="914400" y="4343400"/>
            <a:ext cx="5029200" cy="4114800"/>
          </a:xfrm>
          <a:noFill/>
          <a:ln w="12700">
            <a:miter lim="800000"/>
          </a:ln>
        </p:spPr>
        <p:txBody>
          <a:bodyPr/>
          <a:lstStyle>
            <a:lvl1pPr marL="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8194" name=""/>
          <p:cNvSpPr>
            <a:spLocks noTextEdit="1"/>
          </p:cNvSpPr>
          <p:nvPr>
            <p:ph type="sldImg" idx="2"/>
          </p:nvPr>
        </p:nvSpPr>
        <p:spPr>
          <a:xfrm>
            <a:off x="858838" y="687388"/>
            <a:ext cx="5140325" cy="3425825"/>
          </a:xfrm>
          <a:noFill/>
          <a:ln w="12700">
            <a:miter lim="800000"/>
          </a:ln>
        </p:spPr>
      </p:sp>
      <p:sp>
        <p:nvSpPr>
          <p:cNvPr id="8195" name=""/>
          <p:cNvSpPr/>
          <p:nvPr>
            <p:ph type="body" idx="3"/>
          </p:nvPr>
        </p:nvSpPr>
        <p:spPr>
          <a:xfrm>
            <a:off x="914400" y="4343400"/>
            <a:ext cx="5029200" cy="4114800"/>
          </a:xfrm>
          <a:noFill/>
          <a:ln w="12700">
            <a:miter lim="800000"/>
          </a:ln>
        </p:spPr>
        <p:txBody>
          <a:bodyPr/>
          <a:lstStyle>
            <a:lvl1pPr marL="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9218" name=""/>
          <p:cNvSpPr>
            <a:spLocks noTextEdit="1"/>
          </p:cNvSpPr>
          <p:nvPr>
            <p:ph type="sldImg" idx="2"/>
          </p:nvPr>
        </p:nvSpPr>
        <p:spPr>
          <a:xfrm>
            <a:off x="858838" y="687388"/>
            <a:ext cx="5140325" cy="3425825"/>
          </a:xfrm>
          <a:noFill/>
          <a:ln w="12700">
            <a:miter lim="800000"/>
          </a:ln>
        </p:spPr>
      </p:sp>
      <p:sp>
        <p:nvSpPr>
          <p:cNvPr id="9219" name=""/>
          <p:cNvSpPr/>
          <p:nvPr>
            <p:ph type="body" idx="3"/>
          </p:nvPr>
        </p:nvSpPr>
        <p:spPr>
          <a:xfrm>
            <a:off x="914400" y="4343400"/>
            <a:ext cx="5029200" cy="4114800"/>
          </a:xfrm>
          <a:noFill/>
          <a:ln w="12700">
            <a:miter lim="800000"/>
          </a:ln>
        </p:spPr>
        <p:txBody>
          <a:bodyPr/>
          <a:lstStyle>
            <a:lvl1pPr marL="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7620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/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0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9804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</p:bgPr>
    </p:bg>
    <p:spTree>
      <p:nvGrpSpPr>
        <p:cNvPr id="1" name=""/>
        <p:cNvGrpSpPr/>
        <p:nvPr/>
      </p:nvGrpSpPr>
      <p:grpSpPr/>
      <p:sp>
        <p:nvSpPr>
          <p:cNvPr id="1026" name=""/>
          <p:cNvSpPr>
            <a:spLocks noGrp="1"/>
          </p:cNvSpPr>
          <p:nvPr>
            <p:ph type="title"/>
          </p:nvPr>
        </p:nvSpPr>
        <p:spPr>
          <a:xfrm>
            <a:off x="12573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 anchor="ctr" anchorCtr="0">
            <a:noAutofit/>
          </a:bodyPr>
          <a:lstStyle>
            <a:lvl1pPr marL="0" indent="0" algn="ctr" defTabSz="7620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4400" b="0" i="0" u="none" baseline="0">
                <a:solidFill>
                  <a:schemeClr val="tx2"/>
                </a:solidFill>
                <a:effectLst/>
                <a:latin typeface="Times New Roman" pitchFamily="18" charset="0"/>
              </a:defRPr>
            </a:lvl1pPr>
          </a:lstStyle>
          <a:p>
            <a:pPr lvl="0"/>
            <a:r>
              <a:t>Haga clic para editar el estilo del título patrón</a:t>
            </a:r>
          </a:p>
        </p:txBody>
      </p:sp>
      <p:sp>
        <p:nvSpPr>
          <p:cNvPr id="1027" name=""/>
          <p:cNvSpPr>
            <a:spLocks noGrp="1"/>
          </p:cNvSpPr>
          <p:nvPr>
            <p:ph type="body" idx="1"/>
          </p:nvPr>
        </p:nvSpPr>
        <p:spPr>
          <a:xfrm>
            <a:off x="12573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lIns="90488" tIns="44450" rIns="90488" bIns="44450">
            <a:noAutofit/>
          </a:bodyPr>
          <a:lstStyle>
            <a:lvl1pPr marL="342900" indent="-342900" algn="l" defTabSz="7620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s-ES" altLang="en-US" sz="32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742950" indent="-285750" algn="l" defTabSz="7620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s-ES" altLang="en-US" sz="28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1143000" indent="-228600" algn="l" defTabSz="7620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s-ES" altLang="en-US" sz="24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600200" indent="-228600" algn="l" defTabSz="7620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s-ES" altLang="en-US" sz="20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2057400" indent="-228600" algn="l" defTabSz="7620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lang="es-ES" altLang="en-US" sz="2000" b="0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lvl="0"/>
            <a:r>
              <a:t>Haga clic para editar el estilo del texto del patrón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iming/>
  <p:hf sldNum="0" hdr="0" dt="0"/>
  <p:txStyles>
    <p:titleStyle>
      <a:lvl1pPr marL="0" indent="0" algn="ctr" defTabSz="7620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Times New Roman" pitchFamily="18" charset="0"/>
        </a:defRPr>
      </a:lvl1pPr>
    </p:titleStyle>
    <p:bodyStyle>
      <a:lvl1pPr marL="342900" indent="-342900" algn="l" defTabSz="7620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Times New Roman" pitchFamily="18" charset="0"/>
        </a:defRPr>
      </a:lvl1pPr>
      <a:lvl2pPr marL="742950" indent="-285750" algn="l" defTabSz="7620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Times New Roman" pitchFamily="18" charset="0"/>
        </a:defRPr>
      </a:lvl2pPr>
      <a:lvl3pPr marL="1143000" indent="-228600" algn="l" defTabSz="7620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Times New Roman" pitchFamily="18" charset="0"/>
        </a:defRPr>
      </a:lvl3pPr>
      <a:lvl4pPr marL="1600200" indent="-228600" algn="l" defTabSz="7620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Times New Roman" pitchFamily="18" charset="0"/>
        </a:defRPr>
      </a:lvl4pPr>
      <a:lvl5pPr marL="2057400" indent="-228600" algn="l" defTabSz="7620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000" b="0" i="0" u="none" baseline="0">
          <a:solidFill>
            <a:schemeClr val="tx1"/>
          </a:solidFill>
          <a:effectLst/>
          <a:latin typeface="Times New Roman" pitchFamily="18" charset="0"/>
        </a:defRPr>
      </a:lvl5pPr>
    </p:bodyStyle>
    <p:otherStyle/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1.wmf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2.wmf" /><Relationship Id="rId7" Type="http://schemas.openxmlformats.org/officeDocument/2006/relationships/oleObject" Target="../embeddings/oleObject3.bin" TargetMode="Internal" /><Relationship Id="rId8" Type="http://schemas.openxmlformats.org/officeDocument/2006/relationships/image" Target="../media/image3.wmf" /><Relationship Id="rId9" Type="http://schemas.openxmlformats.org/officeDocument/2006/relationships/vmlDrawing" Target="../drawings/vmlDrawing1.v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3074" name=""/>
          <p:cNvSpPr/>
          <p:nvPr/>
        </p:nvSpPr>
        <p:spPr>
          <a:xfrm>
            <a:off x="450850" y="2332038"/>
            <a:ext cx="9440863" cy="2590800"/>
          </a:xfrm>
          <a:prstGeom prst="rect">
            <a:avLst/>
          </a:prstGeom>
          <a:noFill/>
          <a:ln w="12700">
            <a:noFill/>
            <a:miter lim="800000"/>
          </a:ln>
          <a:effectLst>
            <a:outerShdw dist="107763" dir="2700000" algn="ctr">
              <a:schemeClr val="tx2">
                <a:alpha val="50000"/>
              </a:schemeClr>
            </a:outerShdw>
          </a:effectLst>
        </p:spPr>
      </p:sp>
      <p:sp>
        <p:nvSpPr>
          <p:cNvPr id="3075" name=""/>
          <p:cNvSpPr/>
          <p:nvPr/>
        </p:nvSpPr>
        <p:spPr>
          <a:xfrm>
            <a:off x="22225" y="6453188"/>
            <a:ext cx="1943100" cy="366712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</p:sp>
      <p:grpSp>
        <p:nvGrpSpPr>
          <p:cNvPr id="3079" name=""/>
          <p:cNvGrpSpPr/>
          <p:nvPr/>
        </p:nvGrpSpPr>
        <p:grpSpPr>
          <a:xfrm>
            <a:off x="571500" y="1905000"/>
            <a:ext cx="9220200" cy="3657600"/>
            <a:chOff x="360" y="1200"/>
            <a:chExt cx="5808" cy="2304"/>
          </a:xfrm>
        </p:grpSpPr>
        <p:graphicFrame>
          <p:nvGraphicFramePr>
            <p:cNvPr id="3076" name=""/>
            <p:cNvGraphicFramePr/>
            <p:nvPr/>
          </p:nvGraphicFramePr>
          <p:xfrm>
            <a:off x="3969" y="1200"/>
            <a:ext cx="2199" cy="2304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8" name="Gráfico" r:id="rId3" imgW="3490912" imgH="3657600" progId="Excel.Chart.5">
                    <p:embed/>
                  </p:oleObj>
                </mc:Choice>
                <mc:Fallback>
                  <p:oleObj name="Gráfico" r:id="rId3" imgW="3490912" imgH="3657600" progId="Excel.Chart.5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969" y="1200"/>
                          <a:ext cx="2199" cy="2304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7" name=""/>
            <p:cNvGraphicFramePr/>
            <p:nvPr/>
          </p:nvGraphicFramePr>
          <p:xfrm>
            <a:off x="2139" y="1200"/>
            <a:ext cx="2103" cy="2303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9" name="Gráfico" r:id="rId5" imgW="3338512" imgH="3656012" progId="Excel.Chart.5">
                    <p:embed/>
                  </p:oleObj>
                </mc:Choice>
                <mc:Fallback>
                  <p:oleObj name="Gráfico" r:id="rId5" imgW="3338512" imgH="3656012" progId="Excel.Chart.5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139" y="1200"/>
                          <a:ext cx="2103" cy="2303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"/>
            <p:cNvGraphicFramePr/>
            <p:nvPr/>
          </p:nvGraphicFramePr>
          <p:xfrm>
            <a:off x="360" y="1200"/>
            <a:ext cx="2039" cy="2297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name="Gráfico" r:id="rId7" imgW="3236912" imgH="3646488" progId="Excel.Chart.5">
                    <p:embed/>
                  </p:oleObj>
                </mc:Choice>
                <mc:Fallback>
                  <p:oleObj name="Gráfico" r:id="rId7" imgW="3236912" imgH="3646488" progId="Excel.Chart.5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60" y="1200"/>
                          <a:ext cx="2039" cy="2297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  <a:miter lim="800000"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0" name=""/>
          <p:cNvSpPr/>
          <p:nvPr/>
        </p:nvSpPr>
        <p:spPr>
          <a:xfrm rot="16200000">
            <a:off x="21432" y="3253581"/>
            <a:ext cx="1739900" cy="366713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defTabSz="762000" eaLnBrk="0" hangingPunct="0"/>
            <a:r>
              <a:rPr b="1">
                <a:solidFill>
                  <a:schemeClr val="tx2"/>
                </a:solidFill>
                <a:latin typeface="Times New Roman" pitchFamily="18" charset="0"/>
              </a:rPr>
              <a:t>Latencia (</a:t>
            </a:r>
            <a:r>
              <a:rPr b="1">
                <a:solidFill>
                  <a:schemeClr val="tx2"/>
                </a:solidFill>
                <a:latin typeface="Times New Roman" pitchFamily="18" charset="0"/>
              </a:rPr>
              <a:t>mseg</a:t>
            </a:r>
            <a:r>
              <a:rPr b="1">
                <a:solidFill>
                  <a:schemeClr val="tx2"/>
                </a:solidFill>
                <a:latin typeface="Times New Roman" pitchFamily="18" charset="0"/>
              </a:rPr>
              <a:t>)</a:t>
            </a:r>
            <a:endParaRPr b="1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3081" name=""/>
          <p:cNvSpPr/>
          <p:nvPr/>
        </p:nvSpPr>
        <p:spPr>
          <a:xfrm>
            <a:off x="1333500" y="5029200"/>
            <a:ext cx="8153400" cy="381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</p:sp>
      <p:sp>
        <p:nvSpPr>
          <p:cNvPr id="3082" name=""/>
          <p:cNvSpPr/>
          <p:nvPr/>
        </p:nvSpPr>
        <p:spPr>
          <a:xfrm>
            <a:off x="3070225" y="4937125"/>
            <a:ext cx="4094163" cy="45720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defTabSz="762000" eaLnBrk="0" hangingPunct="0"/>
            <a:r>
              <a:rPr sz="2400">
                <a:latin typeface="Times New Roman" pitchFamily="18" charset="0"/>
              </a:rPr>
              <a:t>Tiempo  de  Estimulación  (</a:t>
            </a:r>
            <a:r>
              <a:rPr sz="2400">
                <a:latin typeface="Times New Roman" pitchFamily="18" charset="0"/>
              </a:rPr>
              <a:t>seg</a:t>
            </a:r>
            <a:r>
              <a:rPr sz="2400">
                <a:latin typeface="Times New Roman" pitchFamily="18" charset="0"/>
              </a:rPr>
              <a:t>)</a:t>
            </a:r>
            <a:endParaRPr sz="2400">
              <a:latin typeface="Times New Roman" pitchFamily="18" charset="0"/>
            </a:endParaRPr>
          </a:p>
        </p:txBody>
      </p:sp>
      <p:sp>
        <p:nvSpPr>
          <p:cNvPr id="3083" name=""/>
          <p:cNvSpPr/>
          <p:nvPr/>
        </p:nvSpPr>
        <p:spPr>
          <a:xfrm>
            <a:off x="3695700" y="1905000"/>
            <a:ext cx="152400" cy="3124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</p:sp>
      <p:sp>
        <p:nvSpPr>
          <p:cNvPr id="3084" name=""/>
          <p:cNvSpPr/>
          <p:nvPr/>
        </p:nvSpPr>
        <p:spPr>
          <a:xfrm>
            <a:off x="6667500" y="1905000"/>
            <a:ext cx="152400" cy="3124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</p:sp>
      <p:sp>
        <p:nvSpPr>
          <p:cNvPr id="3085" name=""/>
          <p:cNvSpPr/>
          <p:nvPr/>
        </p:nvSpPr>
        <p:spPr>
          <a:xfrm>
            <a:off x="1722438" y="395288"/>
            <a:ext cx="6951662" cy="946150"/>
          </a:xfrm>
          <a:prstGeom prst="rect">
            <a:avLst/>
          </a:prstGeom>
          <a:noFill/>
          <a:ln w="12700">
            <a:noFill/>
            <a:miter lim="800000"/>
          </a:ln>
          <a:effectLst>
            <a:outerShdw dist="107763" dir="2700000" algn="ctr">
              <a:schemeClr val="tx1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algn="ctr" defTabSz="762000" eaLnBrk="0" hangingPunct="0"/>
            <a:r>
              <a:rPr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Curvas de </a:t>
            </a:r>
            <a:r>
              <a:rPr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Fatigabilidad</a:t>
            </a:r>
            <a:r>
              <a:rPr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del Componente N2</a:t>
            </a:r>
            <a:endParaRPr sz="28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lvl="0" indent="0" algn="ctr" defTabSz="762000" eaLnBrk="0" hangingPunct="0"/>
            <a:r>
              <a:rPr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30, 60 y 80 estímulos por segundo</a:t>
            </a:r>
            <a:endParaRPr sz="28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86" name=""/>
          <p:cNvSpPr/>
          <p:nvPr/>
        </p:nvSpPr>
        <p:spPr>
          <a:xfrm>
            <a:off x="8480425" y="3916363"/>
            <a:ext cx="974725" cy="701675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defTabSz="762000" eaLnBrk="0" hangingPunct="0"/>
            <a:r>
              <a:rPr sz="2000" b="1">
                <a:solidFill>
                  <a:schemeClr val="hlink"/>
                </a:solidFill>
                <a:latin typeface="Times New Roman" pitchFamily="18" charset="0"/>
              </a:rPr>
              <a:t>t a i e p</a:t>
            </a:r>
            <a:endParaRPr sz="2000" b="1">
              <a:solidFill>
                <a:srgbClr val="FAFD00"/>
              </a:solidFill>
              <a:latin typeface="Times New Roman" pitchFamily="18" charset="0"/>
            </a:endParaRPr>
          </a:p>
          <a:p>
            <a:pPr marL="0" lvl="0" indent="0" defTabSz="762000" eaLnBrk="0" hangingPunct="0"/>
            <a:r>
              <a:rPr sz="2000" b="1">
                <a:solidFill>
                  <a:schemeClr val="bg1"/>
                </a:solidFill>
                <a:latin typeface="Times New Roman" pitchFamily="18" charset="0"/>
              </a:rPr>
              <a:t>control</a:t>
            </a:r>
            <a:endParaRPr sz="20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087" name=""/>
          <p:cNvSpPr/>
          <p:nvPr/>
        </p:nvSpPr>
        <p:spPr>
          <a:xfrm>
            <a:off x="3695700" y="5410200"/>
            <a:ext cx="228600" cy="152400"/>
          </a:xfrm>
          <a:prstGeom prst="ellipse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</p:sp>
      <p:sp>
        <p:nvSpPr>
          <p:cNvPr id="3088" name=""/>
          <p:cNvSpPr/>
          <p:nvPr/>
        </p:nvSpPr>
        <p:spPr>
          <a:xfrm>
            <a:off x="6667500" y="5334000"/>
            <a:ext cx="152400" cy="228600"/>
          </a:xfrm>
          <a:prstGeom prst="ellipse">
            <a:avLst/>
          </a:prstGeom>
          <a:solidFill>
            <a:srgbClr val="FFFFFF"/>
          </a:solidFill>
          <a:ln w="12700">
            <a:noFill/>
            <a:miter lim="800000"/>
          </a:ln>
          <a:effectLst/>
        </p:spPr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4098" name=""/>
          <p:cNvSpPr/>
          <p:nvPr/>
        </p:nvSpPr>
        <p:spPr>
          <a:xfrm>
            <a:off x="936625" y="455613"/>
            <a:ext cx="2317750" cy="641350"/>
          </a:xfrm>
          <a:prstGeom prst="rect">
            <a:avLst/>
          </a:prstGeom>
          <a:noFill/>
          <a:ln w="12700">
            <a:noFill/>
            <a:miter lim="800000"/>
          </a:ln>
          <a:effectLst>
            <a:outerShdw dist="107763" dir="2700000" algn="ctr">
              <a:schemeClr val="tx1">
                <a:alpha val="50000"/>
              </a:schemeClr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defTabSz="762000" eaLnBrk="0" hangingPunct="0"/>
            <a:r>
              <a:rPr sz="36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Resultados</a:t>
            </a:r>
            <a:endParaRPr sz="36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099" name=""/>
          <p:cNvSpPr/>
          <p:nvPr/>
        </p:nvSpPr>
        <p:spPr>
          <a:xfrm>
            <a:off x="1470025" y="1279525"/>
            <a:ext cx="7035800" cy="4835525"/>
          </a:xfrm>
          <a:prstGeom prst="rect">
            <a:avLst/>
          </a:prstGeom>
          <a:noFill/>
          <a:ln w="12700">
            <a:noFill/>
            <a:miter lim="800000"/>
          </a:ln>
          <a:effectLst>
            <a:outerShdw dist="107763" dir="2700000" algn="ctr">
              <a:schemeClr val="tx1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algn="just" defTabSz="762000" eaLnBrk="0" hangingPunct="0"/>
            <a:r>
              <a:rPr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En todos los animales el intervalo N1-N2 se incrementa 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logaritmicamente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 en función del tiempo de estimulación.</a:t>
            </a:r>
            <a:endParaRPr sz="2400" b="1">
              <a:solidFill>
                <a:srgbClr val="FFFFFF"/>
              </a:solidFill>
              <a:latin typeface="Times New Roman" pitchFamily="18" charset="0"/>
            </a:endParaRPr>
          </a:p>
          <a:p>
            <a:pPr marL="0" lvl="0" indent="0" algn="just" defTabSz="762000" eaLnBrk="0" hangingPunct="0"/>
            <a:endParaRPr sz="2400" b="1">
              <a:solidFill>
                <a:srgbClr val="FFFFFF"/>
              </a:solidFill>
              <a:latin typeface="Times New Roman" pitchFamily="18" charset="0"/>
            </a:endParaRPr>
          </a:p>
          <a:p>
            <a:pPr marL="0" lvl="0" indent="0" algn="just" defTabSz="762000" eaLnBrk="0" hangingPunct="0"/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	Las regresiones lineales en el plano 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semilog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 son altamente significativas para todos los grupos (R 0.95;p  0.001), y las pendientes, que representan el grado de 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fatigabilidad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 de la respuesta, son significativamente mayores en las ratas 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taiep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 en cada condición de estimulación.</a:t>
            </a:r>
            <a:endParaRPr sz="2400" b="1">
              <a:solidFill>
                <a:srgbClr val="FFFFFF"/>
              </a:solidFill>
              <a:latin typeface="Times New Roman" pitchFamily="18" charset="0"/>
            </a:endParaRPr>
          </a:p>
          <a:p>
            <a:pPr marL="0" lvl="0" indent="0" algn="just" defTabSz="762000" eaLnBrk="0" hangingPunct="0"/>
            <a:endParaRPr sz="2400" b="1">
              <a:solidFill>
                <a:srgbClr val="FFFFFF"/>
              </a:solidFill>
              <a:latin typeface="Times New Roman" pitchFamily="18" charset="0"/>
            </a:endParaRPr>
          </a:p>
          <a:p>
            <a:pPr marL="0" lvl="0" indent="0" algn="just" defTabSz="762000" eaLnBrk="0" hangingPunct="0"/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	Los índices de 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recuperabilidad</a:t>
            </a:r>
            <a:r>
              <a:rPr sz="2400" b="1">
                <a:solidFill>
                  <a:srgbClr val="FFFFFF"/>
                </a:solidFill>
                <a:latin typeface="Times New Roman" pitchFamily="18" charset="0"/>
              </a:rPr>
              <a:t> post-tetánica siguen una función inversa.</a:t>
            </a:r>
            <a:endParaRPr sz="24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4100" name=""/>
          <p:cNvSpPr/>
          <p:nvPr/>
        </p:nvSpPr>
        <p:spPr>
          <a:xfrm>
            <a:off x="1111250" y="5416550"/>
            <a:ext cx="215900" cy="215900"/>
          </a:xfrm>
          <a:prstGeom prst="hexagon">
            <a:avLst>
              <a:gd name="adj" fmla="val 24995"/>
              <a:gd name="vf" fmla="val 11547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</a:ln>
          <a:effectLst/>
        </p:spPr>
      </p:sp>
      <p:sp>
        <p:nvSpPr>
          <p:cNvPr id="4101" name=""/>
          <p:cNvSpPr/>
          <p:nvPr/>
        </p:nvSpPr>
        <p:spPr>
          <a:xfrm>
            <a:off x="1035050" y="2901950"/>
            <a:ext cx="215900" cy="215900"/>
          </a:xfrm>
          <a:prstGeom prst="hexagon">
            <a:avLst>
              <a:gd name="adj" fmla="val 24995"/>
              <a:gd name="vf" fmla="val 11547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</a:ln>
          <a:effectLst/>
        </p:spPr>
      </p:sp>
      <p:sp>
        <p:nvSpPr>
          <p:cNvPr id="4102" name=""/>
          <p:cNvSpPr/>
          <p:nvPr/>
        </p:nvSpPr>
        <p:spPr>
          <a:xfrm>
            <a:off x="1035050" y="1301750"/>
            <a:ext cx="215900" cy="215900"/>
          </a:xfrm>
          <a:prstGeom prst="hexagon">
            <a:avLst>
              <a:gd name="adj" fmla="val 24995"/>
              <a:gd name="vf" fmla="val 11547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</a:ln>
          <a:effectLst/>
        </p:spPr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"/>
          <p:cNvSpPr/>
          <p:nvPr/>
        </p:nvSpPr>
        <p:spPr>
          <a:xfrm>
            <a:off x="631825" y="455613"/>
            <a:ext cx="2749550" cy="641350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defTabSz="762000" eaLnBrk="0" hangingPunct="0"/>
            <a:r>
              <a:rPr sz="36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Conclusiones</a:t>
            </a:r>
            <a:endParaRPr sz="36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3" name=""/>
          <p:cNvSpPr/>
          <p:nvPr/>
        </p:nvSpPr>
        <p:spPr>
          <a:xfrm>
            <a:off x="1317625" y="1279525"/>
            <a:ext cx="7493000" cy="3873500"/>
          </a:xfrm>
          <a:prstGeom prst="rect">
            <a:avLst/>
          </a:prstGeom>
          <a:noFill/>
          <a:ln w="12700">
            <a:noFill/>
            <a:miter lim="800000"/>
          </a:ln>
          <a:effectLst>
            <a:outerShdw dist="107763" dir="2700000" algn="ctr">
              <a:schemeClr val="tx1">
                <a:alpha val="50000"/>
              </a:schemeClr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s-ES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s-E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 algn="just" defTabSz="762000" eaLnBrk="0" hangingPunct="0"/>
            <a:r>
              <a:rPr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Estos resultados apoyan la hipótesis de que la mutación da lugar a alteraciones fundamentales en los mecanismos de transmisión sináptica, que contribuyen a la compleja  sintomatología del mutante </a:t>
            </a:r>
            <a:r>
              <a:rPr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taiep</a:t>
            </a:r>
            <a:r>
              <a:rPr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y que no pueden ser explicadas sólo en base a alteraciones en las propiedades de conducción de las fibras del SNC.</a:t>
            </a:r>
            <a:endParaRPr sz="2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lvl="0" indent="0" algn="just" defTabSz="762000"/>
            <a:endParaRPr sz="28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6.14"/>
  <p:tag name="AS_TITLE" val="Aspose.Slides for .NET 2.0"/>
  <p:tag name="AS_VERSION" val="20.6"/>
</p:tagLst>
</file>

<file path=ppt/theme/theme1.xml><?xml version="1.0" encoding="utf-8"?>
<a:theme xmlns:r="http://schemas.openxmlformats.org/officeDocument/2006/relationships" xmlns:a="http://schemas.openxmlformats.org/drawingml/2006/main" name="Diseño predeterminado">
  <a:themeElements>
    <a:clrScheme name="Diseño predeterminado 13">
      <a:dk1>
        <a:srgbClr val="000000"/>
      </a:dk1>
      <a:lt1>
        <a:srgbClr val="063DE8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C0128"/>
      </a:hlink>
      <a:folHlink>
        <a:srgbClr val="CECECE"/>
      </a:folHlink>
    </a:clrScheme>
    <a:fontScheme name="Diseño predeterminado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000000"/>
        </a:dk1>
        <a:lt1>
          <a:srgbClr val="FFFFFF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66CCFF"/>
        </a:hlink>
        <a:folHlink>
          <a:srgbClr val="F0E500"/>
        </a:folHlink>
      </a:clrScheme>
      <a:clrMap bg1="dk1" tx1="lt1" bg2="dk2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686B5D"/>
        </a:dk1>
        <a:lt1>
          <a:srgbClr val="FFFFFF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CC66"/>
        </a:hlink>
        <a:folHlink>
          <a:srgbClr val="E9DCB9"/>
        </a:folHlink>
      </a:clrScheme>
      <a:clrMap bg1="dk1" tx1="lt1" bg2="dk2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99CCFF"/>
        </a:hlink>
        <a:folHlink>
          <a:srgbClr val="FFFF99"/>
        </a:folHlink>
      </a:clrScheme>
      <a:clrMap bg1="dk2" tx1="lt2" bg2="dk1" tx2="lt1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C0128"/>
      </a:hlink>
      <a:folHlink>
        <a:srgbClr val="CECECE"/>
      </a:folHlink>
    </a:clrScheme>
    <a:fontScheme name="Arial">
      <a:maj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C0128"/>
      </a:hlink>
      <a:folHlink>
        <a:srgbClr val="CECECE"/>
      </a:folHlink>
    </a:clrScheme>
    <a:fontScheme name="Arial">
      <a:maj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prstClr val="black">
                <a:alpha val="38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</a:effectStyle>
        <a:effectStyle>
          <a:effectLst>
            <a:outerShdw blurRad="40000" dist="23000" dir="5400000" rotWithShape="0">
              <a:prstClr val="black">
                <a:alpha val="3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35mm Slides</PresentationFormat>
  <Paragraphs>12</Paragraphs>
  <Slides>3</Slides>
  <Notes>3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7">
      <vt:lpstr>Arial</vt:lpstr>
      <vt:lpstr>Times New Roman</vt:lpstr>
      <vt:lpstr>Calibri</vt:lpstr>
      <vt:lpstr>Diseño predeterminado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Sociedad de Biología Diapo 1 1996</dc:title>
  <cp:revision>6</cp:revision>
  <dcterms:created xsi:type="dcterms:W3CDTF">1996-09-29T14:33:36Z</dcterms:created>
  <dcterms:modified xsi:type="dcterms:W3CDTF">2023-10-03T01:33:40Z</dcterms:modified>
  <dc:subject>titulo</dc:subject>
</cp:coreProperties>
</file>